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64" r:id="rId5"/>
    <p:sldId id="265" r:id="rId6"/>
    <p:sldId id="267" r:id="rId7"/>
    <p:sldId id="269" r:id="rId8"/>
    <p:sldId id="270" r:id="rId9"/>
    <p:sldId id="271" r:id="rId10"/>
    <p:sldId id="268" r:id="rId11"/>
    <p:sldId id="272" r:id="rId12"/>
    <p:sldId id="273" r:id="rId13"/>
    <p:sldId id="274" r:id="rId14"/>
    <p:sldId id="275" r:id="rId15"/>
    <p:sldId id="276" r:id="rId16"/>
    <p:sldId id="277" r:id="rId17"/>
    <p:sldId id="283" r:id="rId18"/>
    <p:sldId id="284" r:id="rId19"/>
    <p:sldId id="285" r:id="rId20"/>
    <p:sldId id="286" r:id="rId21"/>
    <p:sldId id="278" r:id="rId22"/>
    <p:sldId id="280" r:id="rId23"/>
    <p:sldId id="279" r:id="rId24"/>
    <p:sldId id="281" r:id="rId25"/>
    <p:sldId id="282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5486400" cy="82296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1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864"/>
    <a:srgbClr val="4573C2"/>
    <a:srgbClr val="2A4982"/>
    <a:srgbClr val="FCCF2E"/>
    <a:srgbClr val="172C51"/>
    <a:srgbClr val="FEF1C2"/>
    <a:srgbClr val="C87A02"/>
    <a:srgbClr val="03191E"/>
    <a:srgbClr val="29292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8"/>
  </p:normalViewPr>
  <p:slideViewPr>
    <p:cSldViewPr snapToObjects="1" showGuides="1">
      <p:cViewPr>
        <p:scale>
          <a:sx n="100" d="100"/>
          <a:sy n="100" d="100"/>
        </p:scale>
        <p:origin x="1692" y="-2136"/>
      </p:cViewPr>
      <p:guideLst>
        <p:guide orient="horz" pos="2592"/>
        <p:guide pos="17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832"/>
    </p:cViewPr>
  </p:sorterViewPr>
  <p:notesViewPr>
    <p:cSldViewPr snapToObjects="1" showGuides="1">
      <p:cViewPr varScale="1">
        <p:scale>
          <a:sx n="89" d="100"/>
          <a:sy n="89" d="100"/>
        </p:scale>
        <p:origin x="300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162CEFD-EC02-5242-844A-F4E82E3C29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>
              <a:latin typeface="Franklin Gothic Book" panose="020B0503020102020204" pitchFamily="34" charset="0"/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2EBE8B-4111-2445-A111-367AE03F59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524AB4-F6D7-4AC6-9F2D-3277C69CD22D}" type="datetime1">
              <a:rPr lang="pt-BR" smtClean="0">
                <a:latin typeface="Franklin Gothic Book" panose="020B0503020102020204" pitchFamily="34" charset="0"/>
              </a:rPr>
              <a:t>05/08/2024</a:t>
            </a:fld>
            <a:endParaRPr lang="pt-BR" dirty="0">
              <a:latin typeface="Franklin Gothic Book" panose="020B0503020102020204" pitchFamily="34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A2BA5B-654B-A143-880E-9417ACB81B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pt-BR">
                <a:latin typeface="Franklin Gothic Book" panose="020B0503020102020204" pitchFamily="34" charset="0"/>
              </a:rPr>
              <a:t>Nerdoo com Pyhton</a:t>
            </a:r>
            <a:endParaRPr lang="pt-BR" dirty="0">
              <a:latin typeface="Franklin Gothic Book" panose="020B0503020102020204" pitchFamily="34" charset="0"/>
            </a:endParaRP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7FA3E0D-7DA4-0345-B4A5-7C514FFCEE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BFD9DE-F6D3-F74C-B6C2-6EAC954130A0}" type="slidenum">
              <a:rPr lang="pt-BR" smtClean="0">
                <a:latin typeface="Franklin Gothic Book" panose="020B0503020102020204" pitchFamily="34" charset="0"/>
              </a:rPr>
              <a:t>‹nº›</a:t>
            </a:fld>
            <a:endParaRPr lang="pt-BR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39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4F44620-45F6-4AA5-8524-45421BC73DE8}" type="datetime1">
              <a:rPr lang="pt-BR" smtClean="0"/>
              <a:t>05/08/2024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pt-BR"/>
              <a:t>Nerdoo com Pyhton</a:t>
            </a:r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F5949C-736D-47F7-9DFC-0243C8C1AD0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48033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 do 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C348EB9-644A-7B45-9BD6-E419E27BA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500543"/>
            <a:ext cx="4732020" cy="1182983"/>
          </a:xfrm>
        </p:spPr>
        <p:txBody>
          <a:bodyPr rtlCol="0" anchor="b">
            <a:normAutofit/>
          </a:bodyPr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sz="4800">
                <a:solidFill>
                  <a:schemeClr val="accent1">
                    <a:lumMod val="50000"/>
                  </a:schemeClr>
                </a:solidFill>
                <a:latin typeface="+mj-lt"/>
              </a:rPr>
              <a:t>Clique para editar o estilo de título Mestre</a:t>
            </a:r>
            <a:endParaRPr lang="pt-BR" sz="48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58B83BF-62A2-614A-94B7-F7BDFA39B6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491" y="1907297"/>
            <a:ext cx="4857419" cy="478089"/>
          </a:xfrm>
        </p:spPr>
        <p:txBody>
          <a:bodyPr rtlCol="0" anchor="ctr">
            <a:noAutofit/>
          </a:bodyPr>
          <a:lstStyle/>
          <a:p>
            <a:pPr lvl="0" rtl="0"/>
            <a:r>
              <a:rPr lang="pt-BR" sz="2000">
                <a:solidFill>
                  <a:schemeClr val="accent1">
                    <a:lumMod val="50000"/>
                  </a:schemeClr>
                </a:solidFill>
                <a:latin typeface="+mn-lt"/>
              </a:rPr>
              <a:t>Editar estilos de texto Mestre</a:t>
            </a:r>
            <a:endParaRPr lang="pt-BR" sz="2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8F6EABB8-214B-5948-B66A-A2A6D60FBD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3757" y="7301631"/>
            <a:ext cx="2358956" cy="462722"/>
          </a:xfrm>
        </p:spPr>
        <p:txBody>
          <a:bodyPr rtlCol="0" anchor="ctr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Nome do Autor</a:t>
            </a:r>
            <a:endParaRPr lang="pt-BR" dirty="0"/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C12D4323-C288-EC45-AD01-3B49D6129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5249">
            <a:off x="3146655" y="4770377"/>
            <a:ext cx="1841500" cy="1150938"/>
          </a:xfrm>
        </p:spPr>
        <p:txBody>
          <a:bodyPr rtlCol="0"/>
          <a:lstStyle>
            <a:lvl1pPr>
              <a:defRPr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/>
              <a:t>Lorem ipsum dolores sit amet.</a:t>
            </a:r>
            <a:endParaRPr lang="pt-BR" dirty="0"/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B6A943C0-C9B9-9240-8AF0-E5C67B72C8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01772">
            <a:off x="3387964" y="4221634"/>
            <a:ext cx="1498600" cy="474872"/>
          </a:xfrm>
        </p:spPr>
        <p:txBody>
          <a:bodyPr rtlCol="0" anchor="b"/>
          <a:lstStyle>
            <a:lvl1pPr>
              <a:defRPr lang="en-US" b="0" i="0" dirty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VENCEDOR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42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 Capa do 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B815B78-3C0D-BA47-9658-535B558B6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61258" y="4639998"/>
            <a:ext cx="1297146" cy="189396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8C348EB9-644A-7B45-9BD6-E419E27BA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500543"/>
            <a:ext cx="4732020" cy="1182983"/>
          </a:xfrm>
        </p:spPr>
        <p:txBody>
          <a:bodyPr rtlCol="0" anchor="b">
            <a:normAutofit/>
          </a:bodyPr>
          <a:lstStyle>
            <a:lvl1pPr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pPr rtl="0"/>
            <a:r>
              <a:rPr lang="pt-BR" sz="4800">
                <a:solidFill>
                  <a:schemeClr val="accent1">
                    <a:lumMod val="50000"/>
                  </a:schemeClr>
                </a:solidFill>
                <a:latin typeface="+mj-lt"/>
              </a:rPr>
              <a:t>Clique para editar o estilo de título Mestre</a:t>
            </a:r>
            <a:endParaRPr lang="pt-BR" sz="48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58B83BF-62A2-614A-94B7-F7BDFA39B6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491" y="1907297"/>
            <a:ext cx="4857419" cy="478089"/>
          </a:xfrm>
        </p:spPr>
        <p:txBody>
          <a:bodyPr rtlCol="0" anchor="ctr">
            <a:noAutofit/>
          </a:bodyPr>
          <a:lstStyle/>
          <a:p>
            <a:pPr lvl="0" rtl="0"/>
            <a:r>
              <a:rPr lang="pt-BR" sz="2000">
                <a:solidFill>
                  <a:schemeClr val="accent1">
                    <a:lumMod val="50000"/>
                  </a:schemeClr>
                </a:solidFill>
                <a:latin typeface="+mn-lt"/>
              </a:rPr>
              <a:t>Editar estilos de texto Mestre</a:t>
            </a:r>
            <a:endParaRPr lang="pt-BR" sz="2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8F6EABB8-214B-5948-B66A-A2A6D60FBD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3757" y="7301631"/>
            <a:ext cx="2358956" cy="462722"/>
          </a:xfrm>
        </p:spPr>
        <p:txBody>
          <a:bodyPr rtlCol="0" anchor="ctr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Nome do Autor</a:t>
            </a:r>
            <a:endParaRPr lang="pt-BR" dirty="0"/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C12D4323-C288-EC45-AD01-3B49D6129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5249">
            <a:off x="3146655" y="4770377"/>
            <a:ext cx="1841500" cy="1150938"/>
          </a:xfrm>
        </p:spPr>
        <p:txBody>
          <a:bodyPr rtlCol="0"/>
          <a:lstStyle>
            <a:lvl1pPr>
              <a:defRPr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/>
              <a:t>Lorem ipsum dolores sit amet.</a:t>
            </a:r>
            <a:endParaRPr lang="pt-BR" dirty="0"/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B6A943C0-C9B9-9240-8AF0-E5C67B72C8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01772">
            <a:off x="3387964" y="4221634"/>
            <a:ext cx="1498600" cy="474872"/>
          </a:xfrm>
        </p:spPr>
        <p:txBody>
          <a:bodyPr rtlCol="0" anchor="b"/>
          <a:lstStyle>
            <a:lvl1pPr>
              <a:defRPr lang="en-US" b="0" i="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pPr rtl="0"/>
            <a:r>
              <a:rPr lang="pt-B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VENCEDOR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34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ítulo 1">
            <a:extLst>
              <a:ext uri="{FF2B5EF4-FFF2-40B4-BE49-F238E27FC236}">
                <a16:creationId xmlns:a16="http://schemas.microsoft.com/office/drawing/2014/main" id="{3EDB6F4F-54A9-0542-8858-04A5CFB6F5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75488"/>
            <a:ext cx="4732020" cy="1284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EDITAR</a:t>
            </a:r>
            <a:endParaRPr lang="pt-BR" noProof="0" dirty="0"/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070E9EF-18F7-EB49-871C-4D51A56898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190" y="1856510"/>
            <a:ext cx="4732020" cy="484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Lorem Ipsum Dolor Sit Amet</a:t>
            </a:r>
            <a:endParaRPr lang="pt-BR" noProof="0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091C673-61F1-4C4C-A60D-482B40FC6D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77190" y="7449312"/>
            <a:ext cx="473202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 dirty="0"/>
              <a:t>Nome do Autor</a:t>
            </a:r>
          </a:p>
        </p:txBody>
      </p:sp>
    </p:spTree>
    <p:extLst>
      <p:ext uri="{BB962C8B-B14F-4D97-AF65-F5344CB8AC3E}">
        <p14:creationId xmlns:p14="http://schemas.microsoft.com/office/powerpoint/2010/main" val="325304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77190" y="1033898"/>
            <a:ext cx="4732020" cy="725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77190" y="1856510"/>
            <a:ext cx="4732020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noProof="0"/>
              <a:t>Lorem Ipsum Dolor Sit Amet</a:t>
            </a:r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3874770" y="7627622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C0AAE73-94C6-E445-94AA-C46E4BE13F9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0050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hdr="0" ftr="0" dt="0"/>
  <p:txStyles>
    <p:titleStyle>
      <a:lvl1pPr algn="ctr" defTabSz="548640" rtl="0" eaLnBrk="1" latinLnBrk="0" hangingPunct="1">
        <a:lnSpc>
          <a:spcPct val="90000"/>
        </a:lnSpc>
        <a:spcBef>
          <a:spcPct val="0"/>
        </a:spcBef>
        <a:buNone/>
        <a:defRPr sz="4800" b="0" i="0" kern="1200" spc="6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B76A5-8155-E553-ADCC-18194B62B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6D2DD2-2130-32EE-485C-A2E430EE5FA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-1176770" y="6712527"/>
            <a:ext cx="4732020" cy="304800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Por Agatha G. Prieto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37854D7-0CA3-78DB-AB3F-951FAED90645}"/>
              </a:ext>
            </a:extLst>
          </p:cNvPr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CCF2E"/>
          </a:solidFill>
          <a:ln>
            <a:solidFill>
              <a:srgbClr val="FCCF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2075EC9F-E2B5-C9D7-0DED-4C2486220703}"/>
              </a:ext>
            </a:extLst>
          </p:cNvPr>
          <p:cNvSpPr txBox="1">
            <a:spLocks/>
          </p:cNvSpPr>
          <p:nvPr/>
        </p:nvSpPr>
        <p:spPr>
          <a:xfrm>
            <a:off x="377190" y="7471063"/>
            <a:ext cx="473202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3191E"/>
                </a:solidFill>
                <a:latin typeface="Aptos" panose="020B0004020202020204" pitchFamily="34" charset="0"/>
              </a:rPr>
              <a:t>Por Agatha G. Prieto</a:t>
            </a:r>
          </a:p>
        </p:txBody>
      </p:sp>
      <p:pic>
        <p:nvPicPr>
          <p:cNvPr id="8" name="Imagem 7" descr="Uma imagem contendo texto, livro, mesa, escola&#10;&#10;Descrição gerada automaticamente">
            <a:extLst>
              <a:ext uri="{FF2B5EF4-FFF2-40B4-BE49-F238E27FC236}">
                <a16:creationId xmlns:a16="http://schemas.microsoft.com/office/drawing/2014/main" id="{8082C738-5809-793E-E5AE-FE95C64E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127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83170B-F74D-B9C8-8A9B-CEC3443BADD3}"/>
              </a:ext>
            </a:extLst>
          </p:cNvPr>
          <p:cNvSpPr txBox="1">
            <a:spLocks/>
          </p:cNvSpPr>
          <p:nvPr/>
        </p:nvSpPr>
        <p:spPr>
          <a:xfrm>
            <a:off x="565692" y="3800000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Consultas com Limite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A498F1-D7B0-2E86-D82A-FA63082A6B07}"/>
              </a:ext>
            </a:extLst>
          </p:cNvPr>
          <p:cNvSpPr txBox="1">
            <a:spLocks/>
          </p:cNvSpPr>
          <p:nvPr/>
        </p:nvSpPr>
        <p:spPr>
          <a:xfrm>
            <a:off x="531035" y="4186808"/>
            <a:ext cx="4315544" cy="10010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Podemos limitar o número de resultados usando a cláusula ‘LIMIT’. Vamos buscar os 5 primeiros clientes.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57FE8D-9613-D899-028D-5776D1555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2" y="358970"/>
            <a:ext cx="5112568" cy="33237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E48DE03-8435-1650-303E-F8EEE661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9" y="4186808"/>
            <a:ext cx="5085251" cy="44017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18878C-CFFA-43AD-AE86-DA2224B6173C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FB292F-EA77-FE7C-7542-C774528AA70F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274924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83170B-F74D-B9C8-8A9B-CEC3443BADD3}"/>
              </a:ext>
            </a:extLst>
          </p:cNvPr>
          <p:cNvSpPr txBox="1">
            <a:spLocks/>
          </p:cNvSpPr>
          <p:nvPr/>
        </p:nvSpPr>
        <p:spPr>
          <a:xfrm>
            <a:off x="640371" y="2844623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Manipulando os Resultados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A498F1-D7B0-2E86-D82A-FA63082A6B07}"/>
              </a:ext>
            </a:extLst>
          </p:cNvPr>
          <p:cNvSpPr txBox="1">
            <a:spLocks/>
          </p:cNvSpPr>
          <p:nvPr/>
        </p:nvSpPr>
        <p:spPr>
          <a:xfrm>
            <a:off x="530485" y="3200609"/>
            <a:ext cx="4315544" cy="10010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Os resultados das consultas podem ser manipulados de diversas formas. Vamos calcular a quantidade total de clientes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F90CE19-383A-6176-A67A-86E7B0026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29" y="-75756"/>
            <a:ext cx="5085251" cy="339846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D958E15-98BC-3AAE-DF63-563A97CC8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53" y="3930593"/>
            <a:ext cx="5112568" cy="40726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5E9716A-40BB-325D-217C-FF31FD4334CA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D20E5C-12C2-359C-3C82-8301FDDECD35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4215578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83170B-F74D-B9C8-8A9B-CEC3443BADD3}"/>
              </a:ext>
            </a:extLst>
          </p:cNvPr>
          <p:cNvSpPr txBox="1">
            <a:spLocks/>
          </p:cNvSpPr>
          <p:nvPr/>
        </p:nvSpPr>
        <p:spPr>
          <a:xfrm>
            <a:off x="582960" y="540367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Consultas com Junção de Tabelas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A498F1-D7B0-2E86-D82A-FA63082A6B07}"/>
              </a:ext>
            </a:extLst>
          </p:cNvPr>
          <p:cNvSpPr txBox="1">
            <a:spLocks/>
          </p:cNvSpPr>
          <p:nvPr/>
        </p:nvSpPr>
        <p:spPr>
          <a:xfrm>
            <a:off x="530485" y="964239"/>
            <a:ext cx="4315544" cy="1710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Vamos realizar uma consulta que envolve a junção de duas tabelas. Suponha que temos uma tabela pedidos que registra os pedidos feitos pelos clientes. Vamos buscar os pedidos juntamente com os nomes dos clientes.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F26A2B-85F3-4E9D-0DA7-469FE780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44" y="2602632"/>
            <a:ext cx="4680520" cy="432048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065090-17C7-D723-93EF-C0F6A734C8AF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C64A00A-434B-56CB-FA61-63C5BE142AEE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169731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83170B-F74D-B9C8-8A9B-CEC3443BADD3}"/>
              </a:ext>
            </a:extLst>
          </p:cNvPr>
          <p:cNvSpPr txBox="1">
            <a:spLocks/>
          </p:cNvSpPr>
          <p:nvPr/>
        </p:nvSpPr>
        <p:spPr>
          <a:xfrm>
            <a:off x="582960" y="540367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Resumo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A498F1-D7B0-2E86-D82A-FA63082A6B07}"/>
              </a:ext>
            </a:extLst>
          </p:cNvPr>
          <p:cNvSpPr txBox="1">
            <a:spLocks/>
          </p:cNvSpPr>
          <p:nvPr/>
        </p:nvSpPr>
        <p:spPr>
          <a:xfrm>
            <a:off x="530485" y="964240"/>
            <a:ext cx="4315544" cy="67249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Neste capítulo, aprendemos como: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Realizar consultas simples e avançadas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Filtrar, ordenar e limitar resultados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Manipular os resultados das consultas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Realizar junção de tabelas</a:t>
            </a:r>
          </a:p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No próximo capítulo, vamos explorar como tratar erros e exceções ao trabalhar com bancos de dados em Python.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C85F32-AD4F-82C6-0A62-D191A87DA5CB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B709263-A4C2-B5F8-E7FE-1B749CF9D7A9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2948116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2BAF7F-0B71-2C9E-2B7B-AFC56536FDA8}"/>
              </a:ext>
            </a:extLst>
          </p:cNvPr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CCF2E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CBDC0C-03CD-4C93-2CDF-D752025FF628}"/>
              </a:ext>
            </a:extLst>
          </p:cNvPr>
          <p:cNvSpPr txBox="1">
            <a:spLocks/>
          </p:cNvSpPr>
          <p:nvPr/>
        </p:nvSpPr>
        <p:spPr>
          <a:xfrm>
            <a:off x="377190" y="1190197"/>
            <a:ext cx="4732020" cy="3860707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outerShdw blurRad="406400" dist="152400" dir="6960000" algn="tr" rotWithShape="0">
              <a:schemeClr val="tx1"/>
            </a:outerShdw>
          </a:effec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548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3</a:t>
            </a:r>
          </a:p>
          <a:p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Inserindo Dados de uma Planilha no Banco de Dados</a:t>
            </a:r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207D8F65-8AA4-A642-0ACC-70313B8C2341}"/>
              </a:ext>
            </a:extLst>
          </p:cNvPr>
          <p:cNvSpPr txBox="1">
            <a:spLocks/>
          </p:cNvSpPr>
          <p:nvPr/>
        </p:nvSpPr>
        <p:spPr>
          <a:xfrm>
            <a:off x="468662" y="5770985"/>
            <a:ext cx="4624907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100" dirty="0">
                <a:solidFill>
                  <a:schemeClr val="tx1"/>
                </a:solidFill>
                <a:latin typeface="High Tower Text" panose="02040502050506030303" pitchFamily="18" charset="0"/>
              </a:rPr>
              <a:t>Neste capítulo, vamos aprender como ler dados de uma planilha Excel e inseri-los em um banco de dados MySQL. Para isso, usaremos a biblioteca ‘pandas’ para manipular a planilha e a biblioteca ‘mysql.conector’ para a conexão com o banco de dados.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D8E6EB-B119-6EC3-5717-B381B2428CD0}"/>
              </a:ext>
            </a:extLst>
          </p:cNvPr>
          <p:cNvSpPr txBox="1"/>
          <p:nvPr/>
        </p:nvSpPr>
        <p:spPr>
          <a:xfrm>
            <a:off x="587896" y="7841935"/>
            <a:ext cx="4315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146852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A7231C-0D5E-0DFB-86CF-C217F23C006A}"/>
              </a:ext>
            </a:extLst>
          </p:cNvPr>
          <p:cNvSpPr txBox="1">
            <a:spLocks/>
          </p:cNvSpPr>
          <p:nvPr/>
        </p:nvSpPr>
        <p:spPr>
          <a:xfrm>
            <a:off x="654968" y="0"/>
            <a:ext cx="4732020" cy="1675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48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3200" spc="0" dirty="0">
                <a:latin typeface="Imprint MT Shadow" panose="04020605060303030202" pitchFamily="82" charset="0"/>
              </a:rPr>
              <a:t>Inserindo Dados de uma Planilha no Banco de Dados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05E05EA-E5DC-9CE1-4EB7-B9E4AD420F57}"/>
              </a:ext>
            </a:extLst>
          </p:cNvPr>
          <p:cNvSpPr/>
          <p:nvPr/>
        </p:nvSpPr>
        <p:spPr>
          <a:xfrm>
            <a:off x="582960" y="0"/>
            <a:ext cx="107113" cy="1319209"/>
          </a:xfrm>
          <a:prstGeom prst="rect">
            <a:avLst/>
          </a:prstGeom>
          <a:gradFill>
            <a:gsLst>
              <a:gs pos="0">
                <a:srgbClr val="FEF1C2"/>
              </a:gs>
              <a:gs pos="78000">
                <a:srgbClr val="1F3864">
                  <a:lumMod val="97000"/>
                  <a:lumOff val="3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943169F-8D84-C4CC-2D42-02CD46274BB5}"/>
              </a:ext>
            </a:extLst>
          </p:cNvPr>
          <p:cNvSpPr txBox="1">
            <a:spLocks/>
          </p:cNvSpPr>
          <p:nvPr/>
        </p:nvSpPr>
        <p:spPr>
          <a:xfrm>
            <a:off x="575688" y="1548479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Configurando o Ambiente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794F6EB8-6FE0-5851-71DD-051BCCC726AD}"/>
              </a:ext>
            </a:extLst>
          </p:cNvPr>
          <p:cNvSpPr txBox="1">
            <a:spLocks/>
          </p:cNvSpPr>
          <p:nvPr/>
        </p:nvSpPr>
        <p:spPr>
          <a:xfrm>
            <a:off x="541063" y="1996462"/>
            <a:ext cx="4315544" cy="1283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Primeiro, precisamos instalar as bibliotecas necessárias. Podemos fazer isso usando o seguinte comando: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A1C5B562-2BA7-11F8-95EE-E717B2CE8D76}"/>
              </a:ext>
            </a:extLst>
          </p:cNvPr>
          <p:cNvSpPr txBox="1">
            <a:spLocks/>
          </p:cNvSpPr>
          <p:nvPr/>
        </p:nvSpPr>
        <p:spPr>
          <a:xfrm>
            <a:off x="541063" y="3727868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Lendo Dados da Planilha</a:t>
            </a:r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9C5662AC-C4C3-E092-8F8B-04F5C8EC432E}"/>
              </a:ext>
            </a:extLst>
          </p:cNvPr>
          <p:cNvSpPr txBox="1">
            <a:spLocks/>
          </p:cNvSpPr>
          <p:nvPr/>
        </p:nvSpPr>
        <p:spPr>
          <a:xfrm>
            <a:off x="564554" y="4114800"/>
            <a:ext cx="4315544" cy="120382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Vamos começar lendo os dados de uma planilha Excel usando a biblioteca pandas. Suponha que temos uma planilha chamada ‘clientes.xlsx’ com as colunas ‘nome’ e ‘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’.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B56F6D-5CC7-B136-8EE6-01A838E3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66" y="2674871"/>
            <a:ext cx="4415971" cy="120382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0274551-3C02-DF00-B7FF-2CCD4294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44" y="5410564"/>
            <a:ext cx="4608512" cy="187258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E6F8715-9F75-2924-EB1D-8D4D24FEB2BB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9B0DFD-F6F0-7C65-1950-EF6453F9FE3B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131882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83170B-F74D-B9C8-8A9B-CEC3443BADD3}"/>
              </a:ext>
            </a:extLst>
          </p:cNvPr>
          <p:cNvSpPr txBox="1">
            <a:spLocks/>
          </p:cNvSpPr>
          <p:nvPr/>
        </p:nvSpPr>
        <p:spPr>
          <a:xfrm>
            <a:off x="582960" y="442392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Conectando ao Banco de Dados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A498F1-D7B0-2E86-D82A-FA63082A6B07}"/>
              </a:ext>
            </a:extLst>
          </p:cNvPr>
          <p:cNvSpPr txBox="1">
            <a:spLocks/>
          </p:cNvSpPr>
          <p:nvPr/>
        </p:nvSpPr>
        <p:spPr>
          <a:xfrm>
            <a:off x="530485" y="866265"/>
            <a:ext cx="4315544" cy="846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Em seguida, vamos configurar a conexão com o banco de dados MySQL.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A4F7E-9A82-107D-6501-F3A7C72B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0" y="1265403"/>
            <a:ext cx="4839133" cy="3981632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7C3D645-3A75-6A73-7AC2-958CC2A80C39}"/>
              </a:ext>
            </a:extLst>
          </p:cNvPr>
          <p:cNvSpPr txBox="1">
            <a:spLocks/>
          </p:cNvSpPr>
          <p:nvPr/>
        </p:nvSpPr>
        <p:spPr>
          <a:xfrm>
            <a:off x="593128" y="5346043"/>
            <a:ext cx="4572106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Inserindo Dados no Banco de Dados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E2112C4-D313-522F-CDF3-BDA944F8A7E6}"/>
              </a:ext>
            </a:extLst>
          </p:cNvPr>
          <p:cNvSpPr txBox="1">
            <a:spLocks/>
          </p:cNvSpPr>
          <p:nvPr/>
        </p:nvSpPr>
        <p:spPr>
          <a:xfrm>
            <a:off x="582960" y="5907453"/>
            <a:ext cx="4315544" cy="846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Agora, vamos inserir os dados da planilha na tabela clientes do banco de dados.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4EE4DE-E6DC-6FF2-7EB5-A82DF131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19" y="6173038"/>
            <a:ext cx="4443825" cy="19022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6C2F65A-EE55-9A60-B248-A417B4DFD4DA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C60543-2E73-1C3D-82E4-C1ED29FCADE3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300485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7C3D645-3A75-6A73-7AC2-958CC2A80C39}"/>
              </a:ext>
            </a:extLst>
          </p:cNvPr>
          <p:cNvSpPr txBox="1">
            <a:spLocks/>
          </p:cNvSpPr>
          <p:nvPr/>
        </p:nvSpPr>
        <p:spPr>
          <a:xfrm>
            <a:off x="619366" y="3701118"/>
            <a:ext cx="4572106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Resumo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E2112C4-D313-522F-CDF3-BDA944F8A7E6}"/>
              </a:ext>
            </a:extLst>
          </p:cNvPr>
          <p:cNvSpPr txBox="1">
            <a:spLocks/>
          </p:cNvSpPr>
          <p:nvPr/>
        </p:nvSpPr>
        <p:spPr>
          <a:xfrm>
            <a:off x="558025" y="4320479"/>
            <a:ext cx="4315544" cy="33227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Neste capítulo, aprendemos como: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Ler dados de uma planilha Excel usando pandas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Conectar ao banco de dados MySQL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Inserir dados da planilha em uma tabela do banco de dados</a:t>
            </a:r>
          </a:p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No próximo capítulo, vamos explorar como atualizar dados no banco de dados com base nas informações de uma planilha.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238D98B-3F97-6603-7649-3D0F3438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44" y="380318"/>
            <a:ext cx="4553706" cy="294239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7B8FF0-B792-9FE0-8171-2FB81273E33A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04280-4FA2-CE9D-FDC0-0A019C3A7A70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4040345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2BAF7F-0B71-2C9E-2B7B-AFC56536FDA8}"/>
              </a:ext>
            </a:extLst>
          </p:cNvPr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CCF2E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CBDC0C-03CD-4C93-2CDF-D752025FF628}"/>
              </a:ext>
            </a:extLst>
          </p:cNvPr>
          <p:cNvSpPr txBox="1">
            <a:spLocks/>
          </p:cNvSpPr>
          <p:nvPr/>
        </p:nvSpPr>
        <p:spPr>
          <a:xfrm>
            <a:off x="377190" y="946448"/>
            <a:ext cx="4732020" cy="3860707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outerShdw blurRad="406400" dist="152400" dir="6960000" algn="tr" rotWithShape="0">
              <a:schemeClr val="tx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548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4</a:t>
            </a:r>
          </a:p>
          <a:p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Enviando </a:t>
            </a:r>
            <a:r>
              <a:rPr lang="pt-BR" sz="6400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Emails</a:t>
            </a:r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com Python</a:t>
            </a:r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207D8F65-8AA4-A642-0ACC-70313B8C2341}"/>
              </a:ext>
            </a:extLst>
          </p:cNvPr>
          <p:cNvSpPr txBox="1">
            <a:spLocks/>
          </p:cNvSpPr>
          <p:nvPr/>
        </p:nvSpPr>
        <p:spPr>
          <a:xfrm>
            <a:off x="468662" y="6023399"/>
            <a:ext cx="4624907" cy="169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100" dirty="0">
                <a:solidFill>
                  <a:schemeClr val="tx1"/>
                </a:solidFill>
                <a:latin typeface="High Tower Text" panose="02040502050506030303" pitchFamily="18" charset="0"/>
              </a:rPr>
              <a:t>Neste capítulo, vamos aprender como enviar </a:t>
            </a:r>
            <a:r>
              <a:rPr lang="pt-BR" sz="21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emails</a:t>
            </a:r>
            <a:r>
              <a:rPr lang="pt-BR" sz="2100" dirty="0">
                <a:solidFill>
                  <a:schemeClr val="tx1"/>
                </a:solidFill>
                <a:latin typeface="High Tower Text" panose="02040502050506030303" pitchFamily="18" charset="0"/>
              </a:rPr>
              <a:t> usando Python, incluindo a anexação de arquivos. Para isso, utilizaremos a biblioteca </a:t>
            </a:r>
            <a:r>
              <a:rPr lang="pt-BR" sz="21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smtplib</a:t>
            </a:r>
            <a:r>
              <a:rPr lang="pt-BR" sz="2100" dirty="0">
                <a:solidFill>
                  <a:schemeClr val="tx1"/>
                </a:solidFill>
                <a:latin typeface="High Tower Text" panose="02040502050506030303" pitchFamily="18" charset="0"/>
              </a:rPr>
              <a:t> para enviar </a:t>
            </a:r>
            <a:r>
              <a:rPr lang="pt-BR" sz="21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emails</a:t>
            </a:r>
            <a:r>
              <a:rPr lang="pt-BR" sz="2100" dirty="0">
                <a:solidFill>
                  <a:schemeClr val="tx1"/>
                </a:solidFill>
                <a:latin typeface="High Tower Text" panose="02040502050506030303" pitchFamily="18" charset="0"/>
              </a:rPr>
              <a:t> e a biblioteca </a:t>
            </a:r>
            <a:r>
              <a:rPr lang="pt-BR" sz="21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2100" dirty="0">
                <a:solidFill>
                  <a:schemeClr val="tx1"/>
                </a:solidFill>
                <a:latin typeface="High Tower Text" panose="02040502050506030303" pitchFamily="18" charset="0"/>
              </a:rPr>
              <a:t> para criar o conteúdo do </a:t>
            </a:r>
            <a:r>
              <a:rPr lang="pt-BR" sz="21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2100" dirty="0">
                <a:solidFill>
                  <a:schemeClr val="tx1"/>
                </a:solidFill>
                <a:latin typeface="High Tower Text" panose="02040502050506030303" pitchFamily="18" charset="0"/>
              </a:rPr>
              <a:t>.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F4420AD-A4B0-C686-F3A0-877D0E1FC5C8}"/>
              </a:ext>
            </a:extLst>
          </p:cNvPr>
          <p:cNvSpPr txBox="1"/>
          <p:nvPr/>
        </p:nvSpPr>
        <p:spPr>
          <a:xfrm>
            <a:off x="587896" y="7841935"/>
            <a:ext cx="4315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609461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A7231C-0D5E-0DFB-86CF-C217F23C006A}"/>
              </a:ext>
            </a:extLst>
          </p:cNvPr>
          <p:cNvSpPr txBox="1">
            <a:spLocks/>
          </p:cNvSpPr>
          <p:nvPr/>
        </p:nvSpPr>
        <p:spPr>
          <a:xfrm>
            <a:off x="654968" y="0"/>
            <a:ext cx="4732020" cy="1436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48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3200" spc="0" dirty="0">
                <a:latin typeface="Imprint MT Shadow" panose="04020605060303030202" pitchFamily="82" charset="0"/>
              </a:rPr>
              <a:t>Enviando </a:t>
            </a:r>
            <a:r>
              <a:rPr lang="pt-BR" sz="3200" spc="0" dirty="0" err="1">
                <a:latin typeface="Imprint MT Shadow" panose="04020605060303030202" pitchFamily="82" charset="0"/>
              </a:rPr>
              <a:t>Emails</a:t>
            </a:r>
            <a:r>
              <a:rPr lang="pt-BR" sz="3200" spc="0" dirty="0">
                <a:latin typeface="Imprint MT Shadow" panose="04020605060303030202" pitchFamily="82" charset="0"/>
              </a:rPr>
              <a:t> com Python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05E05EA-E5DC-9CE1-4EB7-B9E4AD420F57}"/>
              </a:ext>
            </a:extLst>
          </p:cNvPr>
          <p:cNvSpPr/>
          <p:nvPr/>
        </p:nvSpPr>
        <p:spPr>
          <a:xfrm>
            <a:off x="582960" y="0"/>
            <a:ext cx="107113" cy="1319209"/>
          </a:xfrm>
          <a:prstGeom prst="rect">
            <a:avLst/>
          </a:prstGeom>
          <a:gradFill>
            <a:gsLst>
              <a:gs pos="0">
                <a:srgbClr val="FEF1C2"/>
              </a:gs>
              <a:gs pos="78000">
                <a:srgbClr val="1F3864">
                  <a:lumMod val="97000"/>
                  <a:lumOff val="3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943169F-8D84-C4CC-2D42-02CD46274BB5}"/>
              </a:ext>
            </a:extLst>
          </p:cNvPr>
          <p:cNvSpPr txBox="1">
            <a:spLocks/>
          </p:cNvSpPr>
          <p:nvPr/>
        </p:nvSpPr>
        <p:spPr>
          <a:xfrm>
            <a:off x="582960" y="1234136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Configurando o Ambiente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794F6EB8-6FE0-5851-71DD-051BCCC726AD}"/>
              </a:ext>
            </a:extLst>
          </p:cNvPr>
          <p:cNvSpPr txBox="1">
            <a:spLocks/>
          </p:cNvSpPr>
          <p:nvPr/>
        </p:nvSpPr>
        <p:spPr>
          <a:xfrm>
            <a:off x="553571" y="1662938"/>
            <a:ext cx="4315544" cy="12834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Antes de começar, precisamos garantir que temos as bibliotecas necessárias. As bibliotecas ‘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smtplib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’ e ‘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’ são incluídas na biblioteca padrão do Python, então não é necessário instalá-las separadamente.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A1C5B562-2BA7-11F8-95EE-E717B2CE8D76}"/>
              </a:ext>
            </a:extLst>
          </p:cNvPr>
          <p:cNvSpPr txBox="1">
            <a:spLocks/>
          </p:cNvSpPr>
          <p:nvPr/>
        </p:nvSpPr>
        <p:spPr>
          <a:xfrm>
            <a:off x="568363" y="2844623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Enviando um Email Simples</a:t>
            </a:r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9C5662AC-C4C3-E092-8F8B-04F5C8EC432E}"/>
              </a:ext>
            </a:extLst>
          </p:cNvPr>
          <p:cNvSpPr txBox="1">
            <a:spLocks/>
          </p:cNvSpPr>
          <p:nvPr/>
        </p:nvSpPr>
        <p:spPr>
          <a:xfrm>
            <a:off x="568363" y="3165181"/>
            <a:ext cx="4315544" cy="1203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Vamos começar enviando um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simples. Para isso, precisaremos das credenciais do servidor de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(SMTP), como servidor, porta,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e senha.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786284-DCA7-C6E7-C6D4-E50F488D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0" y="4186808"/>
            <a:ext cx="5177860" cy="374441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4CDC613-2FD5-B86E-16C6-36A6E71C46C8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540282A-AA08-78F7-D8AD-C052DC006F5C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396432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2BAF7F-0B71-2C9E-2B7B-AFC56536FDA8}"/>
              </a:ext>
            </a:extLst>
          </p:cNvPr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CCF2E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CBDC0C-03CD-4C93-2CDF-D752025FF628}"/>
              </a:ext>
            </a:extLst>
          </p:cNvPr>
          <p:cNvSpPr txBox="1">
            <a:spLocks/>
          </p:cNvSpPr>
          <p:nvPr/>
        </p:nvSpPr>
        <p:spPr>
          <a:xfrm>
            <a:off x="377190" y="1128275"/>
            <a:ext cx="4732020" cy="3860707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outerShdw blurRad="406400" dist="152400" dir="6960000" algn="tr" rotWithShape="0">
              <a:schemeClr val="tx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548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1</a:t>
            </a:r>
          </a:p>
          <a:p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Conectando ao BD com Python</a:t>
            </a:r>
          </a:p>
        </p:txBody>
      </p:sp>
      <p:sp>
        <p:nvSpPr>
          <p:cNvPr id="14" name="Espaço Reservado para Texto 3">
            <a:extLst>
              <a:ext uri="{FF2B5EF4-FFF2-40B4-BE49-F238E27FC236}">
                <a16:creationId xmlns:a16="http://schemas.microsoft.com/office/drawing/2014/main" id="{01AEB956-7202-E375-64C8-EDC16BEB35C9}"/>
              </a:ext>
            </a:extLst>
          </p:cNvPr>
          <p:cNvSpPr txBox="1">
            <a:spLocks/>
          </p:cNvSpPr>
          <p:nvPr/>
        </p:nvSpPr>
        <p:spPr>
          <a:xfrm>
            <a:off x="430746" y="6023399"/>
            <a:ext cx="4624907" cy="169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100" dirty="0">
                <a:solidFill>
                  <a:schemeClr val="tx1"/>
                </a:solidFill>
                <a:latin typeface="High Tower Text" panose="02040502050506030303" pitchFamily="18" charset="0"/>
              </a:rPr>
              <a:t>Neste capítulo, vamos explorar como conectar Python a um banco de dados MySQL, alterar dados existentes e incluir novos registros. Vamos usar a biblioteca “mysql.conector” para realizar essas tarefas de forma simples e eficiente.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442D574-A673-4B74-7B52-6859B143D0FE}"/>
              </a:ext>
            </a:extLst>
          </p:cNvPr>
          <p:cNvSpPr txBox="1"/>
          <p:nvPr/>
        </p:nvSpPr>
        <p:spPr>
          <a:xfrm>
            <a:off x="587896" y="7841935"/>
            <a:ext cx="4315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29792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83170B-F74D-B9C8-8A9B-CEC3443BADD3}"/>
              </a:ext>
            </a:extLst>
          </p:cNvPr>
          <p:cNvSpPr txBox="1">
            <a:spLocks/>
          </p:cNvSpPr>
          <p:nvPr/>
        </p:nvSpPr>
        <p:spPr>
          <a:xfrm>
            <a:off x="530485" y="2553644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Enviando um Email com Anexo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A498F1-D7B0-2E86-D82A-FA63082A6B07}"/>
              </a:ext>
            </a:extLst>
          </p:cNvPr>
          <p:cNvSpPr txBox="1">
            <a:spLocks/>
          </p:cNvSpPr>
          <p:nvPr/>
        </p:nvSpPr>
        <p:spPr>
          <a:xfrm>
            <a:off x="587896" y="2908456"/>
            <a:ext cx="4315544" cy="1350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Para enviar um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com anexo, precisamos usar o módulo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MIMEMultipart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e adicionar o arquivo ao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FAAF04-6023-B46E-EF14-A3CBCC345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85" y="471417"/>
            <a:ext cx="4516971" cy="205920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7019A34-C8D7-1A3A-A5A1-5DE0169E7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0" y="3754760"/>
            <a:ext cx="4839133" cy="357553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C1CF1A7-3611-C063-A667-6C99DADEFD08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18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75B8EA-D90D-1E80-EEBF-976B85B70553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1076931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9A38B43-2084-7D41-E3FB-0117A803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40" y="1090464"/>
            <a:ext cx="4680520" cy="590465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AECA38-7F95-0FCD-9022-2480D83D45F4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10298AB-438F-B980-C2FA-1D6643033604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207466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83170B-F74D-B9C8-8A9B-CEC3443BADD3}"/>
              </a:ext>
            </a:extLst>
          </p:cNvPr>
          <p:cNvSpPr txBox="1">
            <a:spLocks/>
          </p:cNvSpPr>
          <p:nvPr/>
        </p:nvSpPr>
        <p:spPr>
          <a:xfrm>
            <a:off x="582960" y="540367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Resumo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A498F1-D7B0-2E86-D82A-FA63082A6B07}"/>
              </a:ext>
            </a:extLst>
          </p:cNvPr>
          <p:cNvSpPr txBox="1">
            <a:spLocks/>
          </p:cNvSpPr>
          <p:nvPr/>
        </p:nvSpPr>
        <p:spPr>
          <a:xfrm>
            <a:off x="530484" y="964240"/>
            <a:ext cx="4372955" cy="67249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Neste capítulo, aprendemos como: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Enviar um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simples usando Python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Anexar arquivos a um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e enviá-lo</a:t>
            </a:r>
          </a:p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No próximo capítulo, vamos explorar como personalizar o conteúdo do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, incluindo HTML e imagens embutidas.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7A3EFD-5FA1-BF14-C0D4-6A687DBF923A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FF11B0C-C2F3-B4A4-6895-F9E83E499112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1581159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2BAF7F-0B71-2C9E-2B7B-AFC56536FDA8}"/>
              </a:ext>
            </a:extLst>
          </p:cNvPr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CCF2E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CBDC0C-03CD-4C93-2CDF-D752025FF628}"/>
              </a:ext>
            </a:extLst>
          </p:cNvPr>
          <p:cNvSpPr txBox="1">
            <a:spLocks/>
          </p:cNvSpPr>
          <p:nvPr/>
        </p:nvSpPr>
        <p:spPr>
          <a:xfrm>
            <a:off x="377190" y="946448"/>
            <a:ext cx="4732020" cy="3860707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outerShdw blurRad="406400" dist="152400" dir="6960000" algn="tr" rotWithShape="0">
              <a:schemeClr val="tx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548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5</a:t>
            </a:r>
          </a:p>
          <a:p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Automação e </a:t>
            </a:r>
            <a:r>
              <a:rPr lang="pt-BR" sz="6400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Scripting</a:t>
            </a:r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com Python</a:t>
            </a:r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207D8F65-8AA4-A642-0ACC-70313B8C2341}"/>
              </a:ext>
            </a:extLst>
          </p:cNvPr>
          <p:cNvSpPr txBox="1">
            <a:spLocks/>
          </p:cNvSpPr>
          <p:nvPr/>
        </p:nvSpPr>
        <p:spPr>
          <a:xfrm>
            <a:off x="468662" y="5266928"/>
            <a:ext cx="4624907" cy="2448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100" dirty="0">
                <a:solidFill>
                  <a:schemeClr val="tx1"/>
                </a:solidFill>
                <a:latin typeface="High Tower Text" panose="02040502050506030303" pitchFamily="18" charset="0"/>
              </a:rPr>
              <a:t>Neste capítulo, vamos explorar como usar Python para automatizar tarefas comuns e repetitivas, como renomear arquivos em massa, enviar notificações e realizar backups automáticos. Python é uma ferramenta poderosa para </a:t>
            </a:r>
            <a:r>
              <a:rPr lang="pt-BR" sz="21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scripting</a:t>
            </a:r>
            <a:r>
              <a:rPr lang="pt-BR" sz="2100" dirty="0">
                <a:solidFill>
                  <a:schemeClr val="tx1"/>
                </a:solidFill>
                <a:latin typeface="High Tower Text" panose="02040502050506030303" pitchFamily="18" charset="0"/>
              </a:rPr>
              <a:t> devido à sua simplicidade e a vasta quantidade de bibliotecas disponíveis.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70037B-D4F8-7DE9-2953-F806DC041372}"/>
              </a:ext>
            </a:extLst>
          </p:cNvPr>
          <p:cNvSpPr txBox="1"/>
          <p:nvPr/>
        </p:nvSpPr>
        <p:spPr>
          <a:xfrm>
            <a:off x="587896" y="7841935"/>
            <a:ext cx="4315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64846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A7231C-0D5E-0DFB-86CF-C217F23C006A}"/>
              </a:ext>
            </a:extLst>
          </p:cNvPr>
          <p:cNvSpPr txBox="1">
            <a:spLocks/>
          </p:cNvSpPr>
          <p:nvPr/>
        </p:nvSpPr>
        <p:spPr>
          <a:xfrm>
            <a:off x="654968" y="0"/>
            <a:ext cx="4732020" cy="1436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48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3200" spc="0" dirty="0">
                <a:latin typeface="Imprint MT Shadow" panose="04020605060303030202" pitchFamily="82" charset="0"/>
              </a:rPr>
              <a:t>Automação e </a:t>
            </a:r>
            <a:r>
              <a:rPr lang="pt-BR" sz="3200" spc="0" dirty="0" err="1">
                <a:latin typeface="Imprint MT Shadow" panose="04020605060303030202" pitchFamily="82" charset="0"/>
              </a:rPr>
              <a:t>Scripting</a:t>
            </a:r>
            <a:r>
              <a:rPr lang="pt-BR" sz="3200" spc="0" dirty="0">
                <a:latin typeface="Imprint MT Shadow" panose="04020605060303030202" pitchFamily="82" charset="0"/>
              </a:rPr>
              <a:t> com Python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05E05EA-E5DC-9CE1-4EB7-B9E4AD420F57}"/>
              </a:ext>
            </a:extLst>
          </p:cNvPr>
          <p:cNvSpPr/>
          <p:nvPr/>
        </p:nvSpPr>
        <p:spPr>
          <a:xfrm>
            <a:off x="582960" y="0"/>
            <a:ext cx="107113" cy="1319209"/>
          </a:xfrm>
          <a:prstGeom prst="rect">
            <a:avLst/>
          </a:prstGeom>
          <a:gradFill>
            <a:gsLst>
              <a:gs pos="0">
                <a:srgbClr val="FEF1C2"/>
              </a:gs>
              <a:gs pos="78000">
                <a:srgbClr val="1F3864">
                  <a:lumMod val="97000"/>
                  <a:lumOff val="3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943169F-8D84-C4CC-2D42-02CD46274BB5}"/>
              </a:ext>
            </a:extLst>
          </p:cNvPr>
          <p:cNvSpPr txBox="1">
            <a:spLocks/>
          </p:cNvSpPr>
          <p:nvPr/>
        </p:nvSpPr>
        <p:spPr>
          <a:xfrm>
            <a:off x="582960" y="1309733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Renomeando Arquivos em Massa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794F6EB8-6FE0-5851-71DD-051BCCC726AD}"/>
              </a:ext>
            </a:extLst>
          </p:cNvPr>
          <p:cNvSpPr txBox="1">
            <a:spLocks/>
          </p:cNvSpPr>
          <p:nvPr/>
        </p:nvSpPr>
        <p:spPr>
          <a:xfrm>
            <a:off x="553571" y="1738536"/>
            <a:ext cx="4315544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Um dos exemplos clássicos de automação é renomear arquivos em massa. Vamos usar a biblioteca os para realizar essa tarefa.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E6FB70-0233-B5D7-2D81-E90B58EF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06" y="2583586"/>
            <a:ext cx="4527350" cy="3343274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2447C03-220A-5622-284B-7D2BB7EAEF76}"/>
              </a:ext>
            </a:extLst>
          </p:cNvPr>
          <p:cNvSpPr txBox="1">
            <a:spLocks/>
          </p:cNvSpPr>
          <p:nvPr/>
        </p:nvSpPr>
        <p:spPr>
          <a:xfrm>
            <a:off x="586180" y="6244535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Enviando Notificações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3EE5B799-0439-C864-10D0-FD43CDB1F715}"/>
              </a:ext>
            </a:extLst>
          </p:cNvPr>
          <p:cNvSpPr txBox="1">
            <a:spLocks/>
          </p:cNvSpPr>
          <p:nvPr/>
        </p:nvSpPr>
        <p:spPr>
          <a:xfrm>
            <a:off x="582960" y="6673337"/>
            <a:ext cx="4315544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Podemos usar a biblioteca ‘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plyer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’ para enviar notificações no desktop. Isso é útil para alertar sobre a conclusão de tarefas ou eventos importantes.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C93937-691B-44CC-97B4-51C3198FAAA1}"/>
              </a:ext>
            </a:extLst>
          </p:cNvPr>
          <p:cNvSpPr txBox="1"/>
          <p:nvPr/>
        </p:nvSpPr>
        <p:spPr>
          <a:xfrm>
            <a:off x="4896545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0F0A0A-7B2C-A733-6717-EC9AD9E062B8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3605554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2EFAAF-4A7F-4E67-0C3A-3238F525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76" y="1028807"/>
            <a:ext cx="4444963" cy="1666861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FCF5CB2-7AB7-605B-19B3-11B929CA20F9}"/>
              </a:ext>
            </a:extLst>
          </p:cNvPr>
          <p:cNvSpPr txBox="1">
            <a:spLocks/>
          </p:cNvSpPr>
          <p:nvPr/>
        </p:nvSpPr>
        <p:spPr>
          <a:xfrm>
            <a:off x="582960" y="2746648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Realizando Backups Automáticos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CAADA21A-F6B2-6FCC-7B99-E1611AD231C6}"/>
              </a:ext>
            </a:extLst>
          </p:cNvPr>
          <p:cNvSpPr txBox="1">
            <a:spLocks/>
          </p:cNvSpPr>
          <p:nvPr/>
        </p:nvSpPr>
        <p:spPr>
          <a:xfrm>
            <a:off x="549176" y="3178696"/>
            <a:ext cx="431554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Automatizar backups de arquivos é uma prática importante para garantir a segurança dos dados. Vamos copiar arquivos de um diretório para outro usando a biblioteca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shutil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AE24048-6514-9931-322F-F70FB710B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44" y="4690864"/>
            <a:ext cx="4680520" cy="266429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B04235-5F9A-C001-BFEA-45B5B36BDFA2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7B110C-C475-51AC-3FC8-47761DD4FB03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475718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FCF5CB2-7AB7-605B-19B3-11B929CA20F9}"/>
              </a:ext>
            </a:extLst>
          </p:cNvPr>
          <p:cNvSpPr txBox="1">
            <a:spLocks/>
          </p:cNvSpPr>
          <p:nvPr/>
        </p:nvSpPr>
        <p:spPr>
          <a:xfrm>
            <a:off x="549176" y="1111259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Automatizando Envio de </a:t>
            </a:r>
            <a:r>
              <a:rPr lang="pt-BR" sz="2400" dirty="0" err="1">
                <a:latin typeface="High Tower Text" panose="02040502050506030303" pitchFamily="18" charset="0"/>
              </a:rPr>
              <a:t>Emails</a:t>
            </a:r>
            <a:r>
              <a:rPr lang="pt-BR" sz="2400" dirty="0">
                <a:latin typeface="High Tower Text" panose="02040502050506030303" pitchFamily="18" charset="0"/>
              </a:rPr>
              <a:t> com Relatórios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CAADA21A-F6B2-6FCC-7B99-E1611AD231C6}"/>
              </a:ext>
            </a:extLst>
          </p:cNvPr>
          <p:cNvSpPr txBox="1">
            <a:spLocks/>
          </p:cNvSpPr>
          <p:nvPr/>
        </p:nvSpPr>
        <p:spPr>
          <a:xfrm>
            <a:off x="549176" y="1771954"/>
            <a:ext cx="431554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Vamos enviar um relatório por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automaticamente, combinando habilidades que aprendemos nos capítulos anteriores.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D30716-1355-05D6-C46D-24AE6341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36" y="2674640"/>
            <a:ext cx="4839133" cy="48391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931D407-3AC2-192E-A1F8-168DDB02EC0A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ECCAD8-3975-653B-7D20-CD409B2FE701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419581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85DAEA-3D7C-5C29-9547-F4E1522F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36" y="1077848"/>
            <a:ext cx="4733781" cy="57732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B820C75-A236-6708-D35C-5B4A8B6A9BB5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F4E40D-84D6-F105-AC7A-1C6D61D1D8CD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1409846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83170B-F74D-B9C8-8A9B-CEC3443BADD3}"/>
              </a:ext>
            </a:extLst>
          </p:cNvPr>
          <p:cNvSpPr txBox="1">
            <a:spLocks/>
          </p:cNvSpPr>
          <p:nvPr/>
        </p:nvSpPr>
        <p:spPr>
          <a:xfrm>
            <a:off x="582960" y="540367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Resumo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A498F1-D7B0-2E86-D82A-FA63082A6B07}"/>
              </a:ext>
            </a:extLst>
          </p:cNvPr>
          <p:cNvSpPr txBox="1">
            <a:spLocks/>
          </p:cNvSpPr>
          <p:nvPr/>
        </p:nvSpPr>
        <p:spPr>
          <a:xfrm>
            <a:off x="530485" y="964240"/>
            <a:ext cx="4315544" cy="67249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Neste capítulo, aprendemos como: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Renomear arquivos em massa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Enviar notificações no desktop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Realizar backups automáticos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Enviar relatórios por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automaticamente</a:t>
            </a:r>
          </a:p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No próximo capítulo, vamos explorar como interagir com APIs para automatizar a coleta e manipulação de dados.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292350-AD2B-3598-5EAC-02814228CFC4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FFE914-4089-0D52-51A0-31CF73C65762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39808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2BAF7F-0B71-2C9E-2B7B-AFC56536FDA8}"/>
              </a:ext>
            </a:extLst>
          </p:cNvPr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CCF2E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CBDC0C-03CD-4C93-2CDF-D752025FF628}"/>
              </a:ext>
            </a:extLst>
          </p:cNvPr>
          <p:cNvSpPr txBox="1">
            <a:spLocks/>
          </p:cNvSpPr>
          <p:nvPr/>
        </p:nvSpPr>
        <p:spPr>
          <a:xfrm>
            <a:off x="377190" y="514400"/>
            <a:ext cx="4732020" cy="7200802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outerShdw blurRad="406400" dist="152400" dir="6960000" algn="tr" rotWithShape="0">
              <a:schemeClr val="tx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548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BR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Agradecimentos</a:t>
            </a:r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207D8F65-8AA4-A642-0ACC-70313B8C2341}"/>
              </a:ext>
            </a:extLst>
          </p:cNvPr>
          <p:cNvSpPr txBox="1">
            <a:spLocks/>
          </p:cNvSpPr>
          <p:nvPr/>
        </p:nvSpPr>
        <p:spPr>
          <a:xfrm>
            <a:off x="468662" y="5266928"/>
            <a:ext cx="4624907" cy="2448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70037B-D4F8-7DE9-2953-F806DC041372}"/>
              </a:ext>
            </a:extLst>
          </p:cNvPr>
          <p:cNvSpPr txBox="1"/>
          <p:nvPr/>
        </p:nvSpPr>
        <p:spPr>
          <a:xfrm>
            <a:off x="587896" y="7841935"/>
            <a:ext cx="4315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6808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E48EAD6-3172-FF69-4343-DE10B59BCD66}"/>
              </a:ext>
            </a:extLst>
          </p:cNvPr>
          <p:cNvSpPr/>
          <p:nvPr/>
        </p:nvSpPr>
        <p:spPr>
          <a:xfrm>
            <a:off x="0" y="-15602"/>
            <a:ext cx="5486400" cy="8245202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BA7231C-0D5E-0DFB-86CF-C217F23C006A}"/>
              </a:ext>
            </a:extLst>
          </p:cNvPr>
          <p:cNvSpPr txBox="1">
            <a:spLocks/>
          </p:cNvSpPr>
          <p:nvPr/>
        </p:nvSpPr>
        <p:spPr>
          <a:xfrm>
            <a:off x="654968" y="0"/>
            <a:ext cx="4732020" cy="1436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48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3200" spc="0" dirty="0">
                <a:latin typeface="Imprint MT Shadow" panose="04020605060303030202" pitchFamily="82" charset="0"/>
              </a:rPr>
              <a:t>Conectando ao BD com Python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05E05EA-E5DC-9CE1-4EB7-B9E4AD420F57}"/>
              </a:ext>
            </a:extLst>
          </p:cNvPr>
          <p:cNvSpPr/>
          <p:nvPr/>
        </p:nvSpPr>
        <p:spPr>
          <a:xfrm>
            <a:off x="582960" y="0"/>
            <a:ext cx="107113" cy="1319209"/>
          </a:xfrm>
          <a:prstGeom prst="rect">
            <a:avLst/>
          </a:prstGeom>
          <a:gradFill>
            <a:gsLst>
              <a:gs pos="0">
                <a:srgbClr val="FEF1C2"/>
              </a:gs>
              <a:gs pos="78000">
                <a:srgbClr val="1F3864">
                  <a:lumMod val="97000"/>
                  <a:lumOff val="3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943169F-8D84-C4CC-2D42-02CD46274BB5}"/>
              </a:ext>
            </a:extLst>
          </p:cNvPr>
          <p:cNvSpPr txBox="1">
            <a:spLocks/>
          </p:cNvSpPr>
          <p:nvPr/>
        </p:nvSpPr>
        <p:spPr>
          <a:xfrm>
            <a:off x="582960" y="1280212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Configurando o Ambiente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794F6EB8-6FE0-5851-71DD-051BCCC726AD}"/>
              </a:ext>
            </a:extLst>
          </p:cNvPr>
          <p:cNvSpPr txBox="1">
            <a:spLocks/>
          </p:cNvSpPr>
          <p:nvPr/>
        </p:nvSpPr>
        <p:spPr>
          <a:xfrm>
            <a:off x="587897" y="1594520"/>
            <a:ext cx="4315544" cy="10010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Antes de começar, precisamos instalar a biblioteca “mysql.conector”. Você pode fazer isso usando o seguinte comando: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CC85586-BDDC-0540-7384-A84CB7CA0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20" y="1476815"/>
            <a:ext cx="5760640" cy="2992509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219DE95-7EBB-5E14-628A-F3BFE92746D4}"/>
              </a:ext>
            </a:extLst>
          </p:cNvPr>
          <p:cNvSpPr txBox="1">
            <a:spLocks/>
          </p:cNvSpPr>
          <p:nvPr/>
        </p:nvSpPr>
        <p:spPr>
          <a:xfrm>
            <a:off x="582960" y="3466728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Conectando ao BD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C79DFCE2-98CB-BB21-0100-DC4948007F98}"/>
              </a:ext>
            </a:extLst>
          </p:cNvPr>
          <p:cNvSpPr txBox="1">
            <a:spLocks/>
          </p:cNvSpPr>
          <p:nvPr/>
        </p:nvSpPr>
        <p:spPr>
          <a:xfrm>
            <a:off x="582960" y="3826768"/>
            <a:ext cx="4320481" cy="12176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Vamos iniciar com a conexão ao banco de dados. Para isso, precisamos das credenciais de acesso, como nome do host, nome do usuário, senha e nome do banco de dados.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EE4F330F-7AC4-A7DD-3E88-047CF2E57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1" y="4959984"/>
            <a:ext cx="4890617" cy="286984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3C8CE5-FE72-981C-F46F-46447213393E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42849B3-91A9-D75E-8D33-5AA46A95E9DC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2379382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A498F1-D7B0-2E86-D82A-FA63082A6B07}"/>
              </a:ext>
            </a:extLst>
          </p:cNvPr>
          <p:cNvSpPr txBox="1">
            <a:spLocks/>
          </p:cNvSpPr>
          <p:nvPr/>
        </p:nvSpPr>
        <p:spPr>
          <a:xfrm>
            <a:off x="530485" y="730424"/>
            <a:ext cx="4315544" cy="69588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Escrever este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eBook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foi uma experiência incrível e gratificante. Poder compartilhar conhecimento sobre Python e suas aplicações práticas é algo que sempre me motivou, e ver esse projeto ganhar vida é extremamente satisfatório.</a:t>
            </a:r>
          </a:p>
          <a:p>
            <a:pPr algn="just"/>
            <a:endParaRPr lang="pt-BR" sz="1800" dirty="0">
              <a:solidFill>
                <a:schemeClr val="tx1"/>
              </a:solidFill>
              <a:latin typeface="High Tower Text" panose="02040502050506030303" pitchFamily="18" charset="0"/>
            </a:endParaRPr>
          </a:p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Gostaria de expressar minha profunda gratidão à DIO e ao Santander, que proporcionaram o desafio que deu origem a este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eBook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. Este desafio foi uma oportunidade única para expandir meus conhecimentos, aplicar habilidades de maneira prática e contribuir para a comunidade de desenvolvedores.</a:t>
            </a:r>
          </a:p>
          <a:p>
            <a:pPr algn="just"/>
            <a:endParaRPr lang="pt-BR" sz="1800" dirty="0">
              <a:solidFill>
                <a:schemeClr val="tx1"/>
              </a:solidFill>
              <a:latin typeface="High Tower Text" panose="02040502050506030303" pitchFamily="18" charset="0"/>
            </a:endParaRPr>
          </a:p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Este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eBook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reflete uma parte significativa do meu dia a dia, pois trabalhar com Python e explorar suas inúmeras possibilidades é uma paixão constante. Foi essa paixão que me inspirou a escrever sobre o tema, na esperança de ajudar outros a descobrir o poder e a simplicidade dessa linguagem.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292350-AD2B-3598-5EAC-02814228CFC4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28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FFE914-4089-0D52-51A0-31CF73C65762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2329781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A498F1-D7B0-2E86-D82A-FA63082A6B07}"/>
              </a:ext>
            </a:extLst>
          </p:cNvPr>
          <p:cNvSpPr txBox="1">
            <a:spLocks/>
          </p:cNvSpPr>
          <p:nvPr/>
        </p:nvSpPr>
        <p:spPr>
          <a:xfrm>
            <a:off x="530485" y="514400"/>
            <a:ext cx="4315544" cy="7174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Agradeço a todos os leitores por dedicarem seu tempo e interesse. Espero que este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eBook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tenha sido útil e inspirador para vocês, assim como foi para mim ao escrevê-lo. Que ele sirva como um guia prático e fácil de seguir para todos que desejam aprimorar suas habilidades em Python e explorar o vasto mundo da automação e do desenvolvimento de software.</a:t>
            </a:r>
          </a:p>
          <a:p>
            <a:pPr algn="just"/>
            <a:endParaRPr lang="pt-BR" sz="1800" dirty="0">
              <a:solidFill>
                <a:schemeClr val="tx1"/>
              </a:solidFill>
              <a:latin typeface="High Tower Text" panose="02040502050506030303" pitchFamily="18" charset="0"/>
            </a:endParaRPr>
          </a:p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Continuem aprendendo, explorando e criando. O conhecimento é uma jornada contínua e sempre há novas descobertas e inovações esperando por nós.</a:t>
            </a:r>
          </a:p>
          <a:p>
            <a:pPr algn="just"/>
            <a:endParaRPr lang="pt-BR" sz="1800" dirty="0">
              <a:solidFill>
                <a:schemeClr val="tx1"/>
              </a:solidFill>
              <a:latin typeface="High Tower Text" panose="02040502050506030303" pitchFamily="18" charset="0"/>
            </a:endParaRPr>
          </a:p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Obrigado e boa sorte em suas futuras aventuras com Python!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292350-AD2B-3598-5EAC-02814228CFC4}"/>
              </a:ext>
            </a:extLst>
          </p:cNvPr>
          <p:cNvSpPr txBox="1"/>
          <p:nvPr/>
        </p:nvSpPr>
        <p:spPr>
          <a:xfrm>
            <a:off x="4903440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FFE914-4089-0D52-51A0-31CF73C65762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372829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F219DE95-7EBB-5E14-628A-F3BFE92746D4}"/>
              </a:ext>
            </a:extLst>
          </p:cNvPr>
          <p:cNvSpPr txBox="1">
            <a:spLocks/>
          </p:cNvSpPr>
          <p:nvPr/>
        </p:nvSpPr>
        <p:spPr>
          <a:xfrm>
            <a:off x="582960" y="2026568"/>
            <a:ext cx="4746515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Inserindo Dados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C79DFCE2-98CB-BB21-0100-DC4948007F98}"/>
              </a:ext>
            </a:extLst>
          </p:cNvPr>
          <p:cNvSpPr txBox="1">
            <a:spLocks/>
          </p:cNvSpPr>
          <p:nvPr/>
        </p:nvSpPr>
        <p:spPr>
          <a:xfrm>
            <a:off x="582960" y="2355376"/>
            <a:ext cx="4320480" cy="3197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Agora que estamos conectados ao banco de dados, vamos inserir alguns dados em uma tabela. Suponha que temos uma tabela chamada ‘clientes’ com as colunas ‘id’, ‘nome’, e ‘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’.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5FBBBD77-EA2C-05A5-79FB-518FF2C3C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9" y="-18853"/>
            <a:ext cx="4732518" cy="2621485"/>
          </a:xfrm>
          <a:prstGeom prst="rect">
            <a:avLst/>
          </a:prstGeom>
        </p:spPr>
      </p:pic>
      <p:pic>
        <p:nvPicPr>
          <p:cNvPr id="21" name="Imagem 2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E194FDF-001A-7ECB-8098-CFBB2C9D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1" y="3716066"/>
            <a:ext cx="4464497" cy="2774998"/>
          </a:xfrm>
          <a:prstGeom prst="rect">
            <a:avLst/>
          </a:prstGeom>
        </p:spPr>
      </p:pic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E73BF2D7-BC4E-D36E-E0F6-2C9ABE50EBCD}"/>
              </a:ext>
            </a:extLst>
          </p:cNvPr>
          <p:cNvSpPr txBox="1">
            <a:spLocks/>
          </p:cNvSpPr>
          <p:nvPr/>
        </p:nvSpPr>
        <p:spPr>
          <a:xfrm>
            <a:off x="568363" y="6491064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Atualizando Dados</a:t>
            </a:r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AFD8921E-28EB-30C1-0FFE-48BFF920A8C6}"/>
              </a:ext>
            </a:extLst>
          </p:cNvPr>
          <p:cNvSpPr txBox="1">
            <a:spLocks/>
          </p:cNvSpPr>
          <p:nvPr/>
        </p:nvSpPr>
        <p:spPr>
          <a:xfrm>
            <a:off x="510950" y="6883242"/>
            <a:ext cx="4392489" cy="1039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Para atualizar dados existentes, usamos o comando SQL ‘UPDATE’. Vamos atualizar o </a:t>
            </a:r>
            <a:r>
              <a:rPr lang="pt-BR" sz="1800" dirty="0" err="1">
                <a:solidFill>
                  <a:schemeClr val="tx1"/>
                </a:solidFill>
                <a:latin typeface="High Tower Text" panose="02040502050506030303" pitchFamily="18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de um cliente específico.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21BA6C-3C5C-3047-0CB4-873D806E2989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2D47B5-B564-9BEE-9A11-793430396B61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194222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E73BF2D7-BC4E-D36E-E0F6-2C9ABE50EBCD}"/>
              </a:ext>
            </a:extLst>
          </p:cNvPr>
          <p:cNvSpPr txBox="1">
            <a:spLocks/>
          </p:cNvSpPr>
          <p:nvPr/>
        </p:nvSpPr>
        <p:spPr>
          <a:xfrm>
            <a:off x="582960" y="3034680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Deletando Dados</a:t>
            </a:r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AFD8921E-28EB-30C1-0FFE-48BFF920A8C6}"/>
              </a:ext>
            </a:extLst>
          </p:cNvPr>
          <p:cNvSpPr txBox="1">
            <a:spLocks/>
          </p:cNvSpPr>
          <p:nvPr/>
        </p:nvSpPr>
        <p:spPr>
          <a:xfrm>
            <a:off x="582960" y="3407736"/>
            <a:ext cx="4392489" cy="927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Para deletar dados de uma tabela, usamos o comando SQL ‘DELETE’. Vamos deletar o cliente com o nome "João Silva".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89FDF22B-627E-FF9A-323E-31164CFAF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41" y="514400"/>
            <a:ext cx="4569918" cy="2448272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E52BC5A4-9DEC-1406-D1D7-268C973A6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8" y="4277336"/>
            <a:ext cx="4896544" cy="244827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DFA7B1F-11AB-2137-6BCC-7A36FFE3AAB3}"/>
              </a:ext>
            </a:extLst>
          </p:cNvPr>
          <p:cNvSpPr txBox="1">
            <a:spLocks/>
          </p:cNvSpPr>
          <p:nvPr/>
        </p:nvSpPr>
        <p:spPr>
          <a:xfrm>
            <a:off x="582959" y="6646135"/>
            <a:ext cx="4839133" cy="525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Fechando a Conexão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26CAD297-9F1F-72B4-A6E0-C3714104D406}"/>
              </a:ext>
            </a:extLst>
          </p:cNvPr>
          <p:cNvSpPr txBox="1">
            <a:spLocks/>
          </p:cNvSpPr>
          <p:nvPr/>
        </p:nvSpPr>
        <p:spPr>
          <a:xfrm>
            <a:off x="582959" y="6982556"/>
            <a:ext cx="4392489" cy="10206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Após realizar todas as operações, é importante fechar a conexão com o banco de dados para liberar recursos.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75ED0E-E7C4-CFA7-AF40-25DB11D70A34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12F913-0707-E288-F3F3-75BB2228DB94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230837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E73BF2D7-BC4E-D36E-E0F6-2C9ABE50EBCD}"/>
              </a:ext>
            </a:extLst>
          </p:cNvPr>
          <p:cNvSpPr txBox="1">
            <a:spLocks/>
          </p:cNvSpPr>
          <p:nvPr/>
        </p:nvSpPr>
        <p:spPr>
          <a:xfrm>
            <a:off x="582958" y="2289632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Resumo</a:t>
            </a:r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AFD8921E-28EB-30C1-0FFE-48BFF920A8C6}"/>
              </a:ext>
            </a:extLst>
          </p:cNvPr>
          <p:cNvSpPr txBox="1">
            <a:spLocks/>
          </p:cNvSpPr>
          <p:nvPr/>
        </p:nvSpPr>
        <p:spPr>
          <a:xfrm>
            <a:off x="582960" y="2746648"/>
            <a:ext cx="4392489" cy="4896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Neste capítulo, aprendemos como: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Conectar Python a um banco de dados MySQL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Inserir novos registros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Atualizar registros existentes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    Deletar registros</a:t>
            </a:r>
          </a:p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No próximo capítulo, vamos explorar como realizar consultas avançadas e trabalhar com os resultados de forma eficiente.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4" name="Imagem 3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25F4B133-A49D-0C96-823E-6EA06FF3E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9208" y="-209896"/>
            <a:ext cx="7344815" cy="291017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80841DB-CC24-C7EF-7B5D-B242B56127E9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73F3D8-ADAF-3CE0-19B7-771C16CDD8F5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287472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2BAF7F-0B71-2C9E-2B7B-AFC56536FDA8}"/>
              </a:ext>
            </a:extLst>
          </p:cNvPr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CCF2E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CBDC0C-03CD-4C93-2CDF-D752025FF628}"/>
              </a:ext>
            </a:extLst>
          </p:cNvPr>
          <p:cNvSpPr txBox="1">
            <a:spLocks/>
          </p:cNvSpPr>
          <p:nvPr/>
        </p:nvSpPr>
        <p:spPr>
          <a:xfrm>
            <a:off x="377190" y="946448"/>
            <a:ext cx="4732020" cy="3860707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outerShdw blurRad="406400" dist="152400" dir="6960000" algn="tr" rotWithShape="0">
              <a:schemeClr val="tx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548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2</a:t>
            </a:r>
          </a:p>
          <a:p>
            <a:r>
              <a:rPr lang="pt-BR" sz="6400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Consultas Avançadas com Python</a:t>
            </a:r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207D8F65-8AA4-A642-0ACC-70313B8C2341}"/>
              </a:ext>
            </a:extLst>
          </p:cNvPr>
          <p:cNvSpPr txBox="1">
            <a:spLocks/>
          </p:cNvSpPr>
          <p:nvPr/>
        </p:nvSpPr>
        <p:spPr>
          <a:xfrm>
            <a:off x="468662" y="6023399"/>
            <a:ext cx="4624907" cy="169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100" dirty="0">
                <a:solidFill>
                  <a:schemeClr val="tx1"/>
                </a:solidFill>
                <a:latin typeface="High Tower Text" panose="02040502050506030303" pitchFamily="18" charset="0"/>
              </a:rPr>
              <a:t>Neste capítulo, vamos aprender como realizar consultas avançadas em um banco de dados MySQL usando Python. Também veremos como manipular e utilizar os resultados dessas consultas de forma prática.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428CD0-9D51-9947-A0A7-AED5E91F0FA8}"/>
              </a:ext>
            </a:extLst>
          </p:cNvPr>
          <p:cNvSpPr txBox="1"/>
          <p:nvPr/>
        </p:nvSpPr>
        <p:spPr>
          <a:xfrm>
            <a:off x="587896" y="7841935"/>
            <a:ext cx="4315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98566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A7231C-0D5E-0DFB-86CF-C217F23C006A}"/>
              </a:ext>
            </a:extLst>
          </p:cNvPr>
          <p:cNvSpPr txBox="1">
            <a:spLocks/>
          </p:cNvSpPr>
          <p:nvPr/>
        </p:nvSpPr>
        <p:spPr>
          <a:xfrm>
            <a:off x="654968" y="0"/>
            <a:ext cx="4732020" cy="1436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48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pt-BR" sz="3200" spc="0" dirty="0">
                <a:latin typeface="Imprint MT Shadow" panose="04020605060303030202" pitchFamily="82" charset="0"/>
              </a:rPr>
              <a:t>Consultas Avançadas com Python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05E05EA-E5DC-9CE1-4EB7-B9E4AD420F57}"/>
              </a:ext>
            </a:extLst>
          </p:cNvPr>
          <p:cNvSpPr/>
          <p:nvPr/>
        </p:nvSpPr>
        <p:spPr>
          <a:xfrm>
            <a:off x="582960" y="0"/>
            <a:ext cx="107113" cy="1319209"/>
          </a:xfrm>
          <a:prstGeom prst="rect">
            <a:avLst/>
          </a:prstGeom>
          <a:gradFill>
            <a:gsLst>
              <a:gs pos="0">
                <a:srgbClr val="FEF1C2"/>
              </a:gs>
              <a:gs pos="78000">
                <a:srgbClr val="1F3864">
                  <a:lumMod val="97000"/>
                  <a:lumOff val="3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943169F-8D84-C4CC-2D42-02CD46274BB5}"/>
              </a:ext>
            </a:extLst>
          </p:cNvPr>
          <p:cNvSpPr txBox="1">
            <a:spLocks/>
          </p:cNvSpPr>
          <p:nvPr/>
        </p:nvSpPr>
        <p:spPr>
          <a:xfrm>
            <a:off x="582960" y="1234136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Realizando Consultas Simples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794F6EB8-6FE0-5851-71DD-051BCCC726AD}"/>
              </a:ext>
            </a:extLst>
          </p:cNvPr>
          <p:cNvSpPr txBox="1">
            <a:spLocks/>
          </p:cNvSpPr>
          <p:nvPr/>
        </p:nvSpPr>
        <p:spPr>
          <a:xfrm>
            <a:off x="587897" y="1594520"/>
            <a:ext cx="4315544" cy="100105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Para realizar uma consulta simples, usamos o comando SQL ‘SELECT’. Vamos buscar todos os clientes da tabela clientes.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0D309A-45A8-0E2A-AAE5-C7AB2713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3" y="2669388"/>
            <a:ext cx="4712751" cy="504581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086CB77-2626-21B4-15CE-4D5507582DC9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EC3720-E931-DC4B-2C30-9D6B32CBA015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335778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518A7DF-FF5E-B478-A77A-5A1808AE2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FEF1C2"/>
          </a:solidFill>
          <a:ln>
            <a:solidFill>
              <a:srgbClr val="C87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943169F-8D84-C4CC-2D42-02CD46274BB5}"/>
              </a:ext>
            </a:extLst>
          </p:cNvPr>
          <p:cNvSpPr txBox="1">
            <a:spLocks/>
          </p:cNvSpPr>
          <p:nvPr/>
        </p:nvSpPr>
        <p:spPr>
          <a:xfrm>
            <a:off x="582960" y="468359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Consultas com Filtros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794F6EB8-6FE0-5851-71DD-051BCCC726AD}"/>
              </a:ext>
            </a:extLst>
          </p:cNvPr>
          <p:cNvSpPr txBox="1">
            <a:spLocks/>
          </p:cNvSpPr>
          <p:nvPr/>
        </p:nvSpPr>
        <p:spPr>
          <a:xfrm>
            <a:off x="587897" y="874440"/>
            <a:ext cx="4315544" cy="10010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Podemos filtrar os resultados usando a cláusula ‘WHERE’. Vamos buscar os clientes cujo nome começa com 'J'.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545EA8-18D9-050B-3291-9A7265B8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44" y="1738536"/>
            <a:ext cx="4608512" cy="352839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83170B-F74D-B9C8-8A9B-CEC3443BADD3}"/>
              </a:ext>
            </a:extLst>
          </p:cNvPr>
          <p:cNvSpPr txBox="1">
            <a:spLocks/>
          </p:cNvSpPr>
          <p:nvPr/>
        </p:nvSpPr>
        <p:spPr>
          <a:xfrm>
            <a:off x="560400" y="5341882"/>
            <a:ext cx="4839133" cy="47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latin typeface="High Tower Text" panose="02040502050506030303" pitchFamily="18" charset="0"/>
              </a:rPr>
              <a:t>Consultas com Ordenação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1A498F1-D7B0-2E86-D82A-FA63082A6B07}"/>
              </a:ext>
            </a:extLst>
          </p:cNvPr>
          <p:cNvSpPr txBox="1">
            <a:spLocks/>
          </p:cNvSpPr>
          <p:nvPr/>
        </p:nvSpPr>
        <p:spPr>
          <a:xfrm>
            <a:off x="531035" y="5747206"/>
            <a:ext cx="4315544" cy="10010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54864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37160" algn="l" defTabSz="54864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chemeClr val="tx1"/>
                </a:solidFill>
                <a:latin typeface="High Tower Text" panose="02040502050506030303" pitchFamily="18" charset="0"/>
              </a:rPr>
              <a:t>Podemos ordenar os resultados usando a cláusula ‘ORDER BY’. Vamos buscar todos os clientes e ordená-los pelo nome.</a:t>
            </a:r>
            <a:endParaRPr lang="pt-BR" sz="1800" dirty="0">
              <a:solidFill>
                <a:srgbClr val="FF0000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FCF9547-C442-1730-C2EC-DFCFA993A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44" y="6270930"/>
            <a:ext cx="4532445" cy="186604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ABF919-1372-2415-5B7D-E9917287DC1B}"/>
              </a:ext>
            </a:extLst>
          </p:cNvPr>
          <p:cNvSpPr txBox="1"/>
          <p:nvPr/>
        </p:nvSpPr>
        <p:spPr>
          <a:xfrm>
            <a:off x="4897028" y="7841935"/>
            <a:ext cx="58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DDEF087-5940-B9AF-1AB3-F73B33B85B1C}"/>
              </a:ext>
            </a:extLst>
          </p:cNvPr>
          <p:cNvSpPr txBox="1"/>
          <p:nvPr/>
        </p:nvSpPr>
        <p:spPr>
          <a:xfrm>
            <a:off x="587896" y="7841935"/>
            <a:ext cx="2875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2">
                    <a:lumMod val="75000"/>
                  </a:schemeClr>
                </a:solidFill>
              </a:rPr>
              <a:t>Nerdoo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 com Python – Agatha G Prieto</a:t>
            </a:r>
          </a:p>
        </p:txBody>
      </p:sp>
    </p:spTree>
    <p:extLst>
      <p:ext uri="{BB962C8B-B14F-4D97-AF65-F5344CB8AC3E}">
        <p14:creationId xmlns:p14="http://schemas.microsoft.com/office/powerpoint/2010/main" val="5148157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865954_TF22301254" id="{B3CC6710-AD68-491B-9FC9-9C23376C7754}" vid="{193C4C27-41C5-4D39-B993-5E1FE7CD9E7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13" ma:contentTypeDescription="Create a new document." ma:contentTypeScope="" ma:versionID="206b9469efed5238e3299da57cdc015e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281ed500249cd3fe925a7af84a8b56c4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88797d-310b-4d46-ad9c-0c23fa0c8d45" xsi:nil="true"/>
  </documentManagement>
</p:properties>
</file>

<file path=customXml/itemProps1.xml><?xml version="1.0" encoding="utf-8"?>
<ds:datastoreItem xmlns:ds="http://schemas.openxmlformats.org/officeDocument/2006/customXml" ds:itemID="{C73CF1F6-040D-4BE0-B35B-972B94CB82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68F8DD-C0BC-4CFB-B937-072F86D6FD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6D9C61-855D-4A6B-87A3-335A334FA67F}">
  <ds:schemaRefs>
    <ds:schemaRef ds:uri="http://schemas.microsoft.com/office/2006/metadata/properties"/>
    <ds:schemaRef ds:uri="http://schemas.microsoft.com/office/infopath/2007/PartnerControls"/>
    <ds:schemaRef ds:uri="ef88797d-310b-4d46-ad9c-0c23fa0c8d4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Capas de livros</Template>
  <TotalTime>712</TotalTime>
  <Words>1628</Words>
  <Application>Microsoft Office PowerPoint</Application>
  <PresentationFormat>Personalizar</PresentationFormat>
  <Paragraphs>165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2" baseType="lpstr">
      <vt:lpstr>Aptos</vt:lpstr>
      <vt:lpstr>Arial</vt:lpstr>
      <vt:lpstr>Calibri</vt:lpstr>
      <vt:lpstr>Century</vt:lpstr>
      <vt:lpstr>Century Gothic</vt:lpstr>
      <vt:lpstr>Constantia</vt:lpstr>
      <vt:lpstr>Franklin Gothic Book</vt:lpstr>
      <vt:lpstr>High Tower Text</vt:lpstr>
      <vt:lpstr>Imprint MT Shadow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Agatha Goncalves</dc:creator>
  <cp:lastModifiedBy>Agatha Goncalves</cp:lastModifiedBy>
  <cp:revision>10</cp:revision>
  <dcterms:created xsi:type="dcterms:W3CDTF">2024-07-31T14:37:48Z</dcterms:created>
  <dcterms:modified xsi:type="dcterms:W3CDTF">2024-08-05T14:47:23Z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</Properties>
</file>